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73" r:id="rId4"/>
    <p:sldId id="289" r:id="rId5"/>
    <p:sldId id="262" r:id="rId6"/>
    <p:sldId id="290" r:id="rId7"/>
    <p:sldId id="288" r:id="rId8"/>
    <p:sldId id="284" r:id="rId9"/>
    <p:sldId id="285" r:id="rId10"/>
    <p:sldId id="293" r:id="rId11"/>
    <p:sldId id="292" r:id="rId12"/>
    <p:sldId id="265" r:id="rId13"/>
    <p:sldId id="281" r:id="rId14"/>
    <p:sldId id="291" r:id="rId15"/>
    <p:sldId id="271" r:id="rId16"/>
    <p:sldId id="295" r:id="rId17"/>
    <p:sldId id="294" r:id="rId18"/>
  </p:sldIdLst>
  <p:sldSz cx="10691813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3055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40">
          <p15:clr>
            <a:srgbClr val="000000"/>
          </p15:clr>
        </p15:guide>
        <p15:guide id="2" pos="229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42FDF-3BD0-49E5-82E5-553B4C38F3D9}">
  <a:tblStyle styleId="{57E42FDF-3BD0-49E5-82E5-553B4C38F3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85"/>
  </p:normalViewPr>
  <p:slideViewPr>
    <p:cSldViewPr snapToGrid="0">
      <p:cViewPr varScale="1">
        <p:scale>
          <a:sx n="81" d="100"/>
          <a:sy n="81" d="100"/>
        </p:scale>
        <p:origin x="2048" y="176"/>
      </p:cViewPr>
      <p:guideLst>
        <p:guide orient="horz" pos="2880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840"/>
        <p:guide pos="22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44324" y="812800"/>
            <a:ext cx="5669400" cy="400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/>
        </p:nvSpPr>
        <p:spPr>
          <a:xfrm>
            <a:off x="4278312" y="10156825"/>
            <a:ext cx="32797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12800"/>
            <a:ext cx="567055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57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136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5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7db22697_0_8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146" name="Google Shape;146;g24b7db226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7" name="Google Shape;147;g24b7db22697_0_8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11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b7db22697_0_146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199" name="Google Shape;199;g24b7db2269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0" name="Google Shape;200;g24b7db22697_0_146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7db22697_0_15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208" name="Google Shape;208;g24b7db2269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9" name="Google Shape;209;g24b7db22697_0_15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26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bc9b10cb8_1_1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79" name="Google Shape;79;g24bc9b10cb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0" name="Google Shape;80;g24bc9b10cb8_1_1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18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3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b7db22697_0_43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17" name="Google Shape;117;g24b7db226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8" name="Google Shape;118;g24b7db22697_0_43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4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29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589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2351124f5_2_15:notes"/>
          <p:cNvSpPr txBox="1"/>
          <p:nvPr/>
        </p:nvSpPr>
        <p:spPr>
          <a:xfrm>
            <a:off x="4278312" y="10156825"/>
            <a:ext cx="3279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89" name="Google Shape;89;g152351124f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900113"/>
            <a:ext cx="4868863" cy="344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90" name="Google Shape;90;g152351124f5_2_15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56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64478" y="1094388"/>
            <a:ext cx="9963000" cy="30168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64468" y="4165643"/>
            <a:ext cx="9963000" cy="11652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533759" y="300538"/>
            <a:ext cx="9619200" cy="12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3375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657169" y="6886965"/>
            <a:ext cx="33879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7666248" y="6886965"/>
            <a:ext cx="24885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5650483" y="1693927"/>
            <a:ext cx="4677000" cy="50214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5346000" y="-184"/>
            <a:ext cx="5346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17425" tIns="117425" rIns="117425" bIns="117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spcFirstLastPara="1" wrap="square" lIns="117425" tIns="117425" rIns="117425" bIns="117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5775715" y="1064257"/>
            <a:ext cx="4486500" cy="54309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t" anchorCtr="0">
            <a:norm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425" tIns="117425" rIns="117425" bIns="117425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4294967295"/>
          </p:nvPr>
        </p:nvSpPr>
        <p:spPr>
          <a:xfrm>
            <a:off x="535406" y="1533206"/>
            <a:ext cx="9621000" cy="385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100" rIns="0" bIns="0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en-US" sz="380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</a:t>
            </a:r>
            <a:r>
              <a:rPr lang="en-US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статических</a:t>
            </a: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r>
              <a:rPr lang="ru-RU" sz="3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изображений без потерь на основе алгоритма Хаффмана</a:t>
            </a:r>
            <a:endParaRPr lang="ru-RU"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Times New Roma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6301" y="5593154"/>
            <a:ext cx="100995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10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Ковалец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Кирилл Эдуардович </a:t>
            </a:r>
            <a:r>
              <a:rPr lang="en-US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ИУ7-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42М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None/>
            </a:pP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00" i="0" u="none" strike="noStrike" cap="none" dirty="0" err="1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</a:t>
            </a:r>
            <a:r>
              <a:rPr lang="en-US" sz="2300" i="0" u="none" strike="noStrike" cap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2300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Новик Наталья Владимировна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196086" y="6744216"/>
            <a:ext cx="22998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5625" tIns="115625" rIns="115625" bIns="1156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М</a:t>
            </a:r>
            <a:r>
              <a:rPr lang="ru-RU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осква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, 202</a:t>
            </a:r>
            <a:r>
              <a:rPr lang="ru-RU" sz="2300" dirty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Федеральное государственное автономное образовательное учреждение высшего образования…">
            <a:extLst>
              <a:ext uri="{FF2B5EF4-FFF2-40B4-BE49-F238E27FC236}">
                <a16:creationId xmlns:a16="http://schemas.microsoft.com/office/drawing/2014/main" id="{F8F5F471-5BDF-CA46-3A0F-393828D2076B}"/>
              </a:ext>
            </a:extLst>
          </p:cNvPr>
          <p:cNvSpPr txBox="1"/>
          <p:nvPr/>
        </p:nvSpPr>
        <p:spPr>
          <a:xfrm>
            <a:off x="1089099" y="276213"/>
            <a:ext cx="9631742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1300"/>
            </a:pP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имени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исследовательский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</a:p>
          <a:p>
            <a:pPr algn="ctr">
              <a:defRPr sz="13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Н.Э.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Баумана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IMG_0401.jpeg" descr="IMG_0401.jpeg">
            <a:extLst>
              <a:ext uri="{FF2B5EF4-FFF2-40B4-BE49-F238E27FC236}">
                <a16:creationId xmlns:a16="http://schemas.microsoft.com/office/drawing/2014/main" id="{67DFF9F7-7966-2E6B-BC28-1BBE5105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8" y="276853"/>
            <a:ext cx="912721" cy="1047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Используемые программные средства для реализации метода</a:t>
            </a:r>
          </a:p>
        </p:txBody>
      </p:sp>
      <p:sp>
        <p:nvSpPr>
          <p:cNvPr id="4" name="Google Shape;96;p17">
            <a:extLst>
              <a:ext uri="{FF2B5EF4-FFF2-40B4-BE49-F238E27FC236}">
                <a16:creationId xmlns:a16="http://schemas.microsoft.com/office/drawing/2014/main" id="{D805EFED-B1ED-B766-1AF4-DABD59E78248}"/>
              </a:ext>
            </a:extLst>
          </p:cNvPr>
          <p:cNvSpPr txBox="1"/>
          <p:nvPr/>
        </p:nvSpPr>
        <p:spPr>
          <a:xfrm>
            <a:off x="389631" y="1609350"/>
            <a:ext cx="10047381" cy="550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язык программирования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tkinter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создания графического интерфейса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matplotlib.pyplot</a:t>
            </a:r>
            <a:r>
              <a:rPr lang="en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модуль, предоставляющий функции для создания графиков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matplotlib.offsetbox</a:t>
            </a: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модуль, предоставляющий возможность размещения текстовых и графических элементов на построенных графиках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" sz="2100" b="1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bitarray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библиотека для работы с массивами битов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использовалась при сжатии данных методом Хаффмана)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</a:p>
          <a:p>
            <a:pPr marL="469900" indent="-342900">
              <a:lnSpc>
                <a:spcPct val="150000"/>
              </a:lnSpc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библиотека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используемая для отображения прогресса этапов сжатия и распаковки изображений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19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777587" y="496885"/>
            <a:ext cx="9199533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UML-</a:t>
            </a: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диаграмма компонентов разработанного ПО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DAC308-D2BB-AA9A-4C5F-676EDCA5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46" y="2125415"/>
            <a:ext cx="8842534" cy="45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2639095" y="1757443"/>
            <a:ext cx="184588" cy="35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7DC7E-D30F-ACA3-3314-0BAD303573A2}"/>
              </a:ext>
            </a:extLst>
          </p:cNvPr>
          <p:cNvSpPr txBox="1"/>
          <p:nvPr/>
        </p:nvSpPr>
        <p:spPr>
          <a:xfrm>
            <a:off x="5963488" y="6947838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</a:p>
        </p:txBody>
      </p:sp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41E0A245-C0E9-F9EE-7C89-739B9AB95AEB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Результаты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сжатия изображения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DAA045-F4F1-E41F-9171-54566EFF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59" y="1073707"/>
            <a:ext cx="2900862" cy="1933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36209-80CC-7F73-D077-C625B4EC41CA}"/>
              </a:ext>
            </a:extLst>
          </p:cNvPr>
          <p:cNvSpPr txBox="1"/>
          <p:nvPr/>
        </p:nvSpPr>
        <p:spPr>
          <a:xfrm>
            <a:off x="796859" y="3019027"/>
            <a:ext cx="290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Сжимаемое изображение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B90B5B-45D8-135F-10CC-5EDC30075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875" y="882628"/>
            <a:ext cx="6652172" cy="636676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AD0E4B-76F4-7309-46E6-239DCE1EA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6" y="3358206"/>
            <a:ext cx="3666511" cy="39998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степени сжатия)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на сколько процентов от изначального размера файла удалось сжать изображение.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F43741-04F9-9DEE-B199-0D341B5B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03" y="2308811"/>
            <a:ext cx="8526737" cy="51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71ADBF64-3300-A421-8D75-89CACA803A17}"/>
              </a:ext>
            </a:extLst>
          </p:cNvPr>
          <p:cNvSpPr txBox="1"/>
          <p:nvPr/>
        </p:nvSpPr>
        <p:spPr>
          <a:xfrm>
            <a:off x="239108" y="157291"/>
            <a:ext cx="101676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изображений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(по размеру данных для распаковки)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B21E2-5D30-C800-7AD8-6035B797AEB8}"/>
              </a:ext>
            </a:extLst>
          </p:cNvPr>
          <p:cNvSpPr txBox="1"/>
          <p:nvPr/>
        </p:nvSpPr>
        <p:spPr>
          <a:xfrm>
            <a:off x="962702" y="1497630"/>
            <a:ext cx="90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показывает, сколько процентов от размера сжатого файла занимает информация для его распаковки.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64C723-55C6-EF64-D687-93744C12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2" y="2341589"/>
            <a:ext cx="8577538" cy="509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3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9E371062-C62D-2AA5-1F01-3D7D1670C29D}"/>
              </a:ext>
            </a:extLst>
          </p:cNvPr>
          <p:cNvSpPr txBox="1"/>
          <p:nvPr/>
        </p:nvSpPr>
        <p:spPr>
          <a:xfrm>
            <a:off x="239109" y="496885"/>
            <a:ext cx="1015674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847C2-49C9-FCE6-A86D-50C91FC450AD}"/>
              </a:ext>
            </a:extLst>
          </p:cNvPr>
          <p:cNvSpPr txBox="1"/>
          <p:nvPr/>
        </p:nvSpPr>
        <p:spPr>
          <a:xfrm>
            <a:off x="479005" y="1464963"/>
            <a:ext cx="9940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цель была достигнута, а все поставленные задачи выполнены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82;p16">
            <a:extLst>
              <a:ext uri="{FF2B5EF4-FFF2-40B4-BE49-F238E27FC236}">
                <a16:creationId xmlns:a16="http://schemas.microsoft.com/office/drawing/2014/main" id="{FBCDE272-E724-A555-BAB5-4B14AE52F422}"/>
              </a:ext>
            </a:extLst>
          </p:cNvPr>
          <p:cNvSpPr txBox="1"/>
          <p:nvPr/>
        </p:nvSpPr>
        <p:spPr>
          <a:xfrm>
            <a:off x="656108" y="2586971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программное обеспечение для демонстрации работы созданного метода;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 дальнейшего развития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8AA4-5A02-26F5-23A2-384ED3310753}"/>
              </a:ext>
            </a:extLst>
          </p:cNvPr>
          <p:cNvSpPr txBox="1"/>
          <p:nvPr/>
        </p:nvSpPr>
        <p:spPr>
          <a:xfrm>
            <a:off x="761743" y="1808441"/>
            <a:ext cx="912236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поддержку сжатия файлов, отличных от изображений.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Уменьшить размер сжатого файла путем оптимизации данных, требуемых для распаковки изображения.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алгоритмы управления сжатием файлов в зависимости от особенностей исходных изображений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B775B43A-591A-8D1C-9E01-4532171404DD}"/>
              </a:ext>
            </a:extLst>
          </p:cNvPr>
          <p:cNvSpPr txBox="1"/>
          <p:nvPr/>
        </p:nvSpPr>
        <p:spPr>
          <a:xfrm>
            <a:off x="239109" y="496885"/>
            <a:ext cx="1016763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rgbClr val="FFFFFF"/>
              </a:buClr>
              <a:buSzPts val="4700"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Научная публикация</a:t>
            </a: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lang="ru-RU"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EEF6A-03F4-6DAD-3C48-F5C7AC3438D4}"/>
              </a:ext>
            </a:extLst>
          </p:cNvPr>
          <p:cNvSpPr txBox="1"/>
          <p:nvPr/>
        </p:nvSpPr>
        <p:spPr>
          <a:xfrm>
            <a:off x="466669" y="1856154"/>
            <a:ext cx="9805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Ковалец</a:t>
            </a:r>
            <a:r>
              <a:rPr lang="ru-RU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К. Э., Новик Н. В.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сжатия статических изображений на основе алгоритма Хаффмана // Вестник Российского нового университета. Серия: Сложные системы: модели, анализ и управление. – 2025. – № 2. (Рецензируемое издание ВАК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научные специальности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информатика, вычислительная техника и управление)</a:t>
            </a:r>
          </a:p>
        </p:txBody>
      </p:sp>
    </p:spTree>
    <p:extLst>
      <p:ext uri="{BB962C8B-B14F-4D97-AF65-F5344CB8AC3E}">
        <p14:creationId xmlns:p14="http://schemas.microsoft.com/office/powerpoint/2010/main" val="279376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760858" y="3533707"/>
            <a:ext cx="9379595" cy="33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аналитический обзор известных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методов сжатия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статических 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метод сжатия статических изображений без потерь на основе алгоритма Хаффмана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7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программное обеспечение для демонстрации работы созданного метода;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сравнение разработанного </a:t>
            </a:r>
            <a:r>
              <a:rPr lang="ru-RU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 с аналогами по степени сжатия изображений</a:t>
            </a:r>
            <a:r>
              <a:rPr lang="ru-RU" sz="27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3" name="Google Shape;83;p16"/>
          <p:cNvSpPr txBox="1"/>
          <p:nvPr/>
        </p:nvSpPr>
        <p:spPr>
          <a:xfrm>
            <a:off x="239108" y="496885"/>
            <a:ext cx="1021117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</a:t>
            </a:r>
            <a:r>
              <a:rPr lang="en-US" sz="40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15665" y="1738396"/>
            <a:ext cx="9016016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just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ru-RU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работы:</a:t>
            </a:r>
            <a:r>
              <a:rPr lang="ru-RU" sz="2700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7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разработать метод сжатия статических изображений без потерь на основе алгоритма Хаффмана.</a:t>
            </a:r>
            <a:endParaRPr lang="ru-RU" sz="2700" dirty="0">
              <a:solidFill>
                <a:srgbClr val="11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15665" y="3017407"/>
            <a:ext cx="1761142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74150" rIns="104825" bIns="5242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Arial"/>
              <a:buNone/>
            </a:pPr>
            <a:r>
              <a:rPr lang="en-US" sz="2700" b="1" i="0" u="none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r>
              <a:rPr lang="en-US" sz="2700" b="1" i="0" u="none" dirty="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500101429"/>
              </p:ext>
            </p:extLst>
          </p:nvPr>
        </p:nvGraphicFramePr>
        <p:xfrm>
          <a:off x="710268" y="3458949"/>
          <a:ext cx="9196504" cy="357612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81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RLE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LZW (</a:t>
                      </a: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словарный метод</a:t>
                      </a: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Унарное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Хаффмана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Арифметическое кодирование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методов сжатия без потерь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520870"/>
            <a:ext cx="9667663" cy="18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озможность 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кодирования данных за один проход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отсутствие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еобходимости в таблице частот пикселей сжимаемого изображения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в зашифрованном сообщении информации для распаковщика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аличие у каждого сжатого пикселя своего кода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15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aphicFrame>
        <p:nvGraphicFramePr>
          <p:cNvPr id="95" name="Google Shape;95;p17"/>
          <p:cNvGraphicFramePr/>
          <p:nvPr>
            <p:extLst>
              <p:ext uri="{D42A27DB-BD31-4B8C-83A1-F6EECF244321}">
                <p14:modId xmlns:p14="http://schemas.microsoft.com/office/powerpoint/2010/main" val="283145385"/>
              </p:ext>
            </p:extLst>
          </p:nvPr>
        </p:nvGraphicFramePr>
        <p:xfrm>
          <a:off x="710268" y="3394941"/>
          <a:ext cx="9196504" cy="2936040"/>
        </p:xfrm>
        <a:graphic>
          <a:graphicData uri="http://schemas.openxmlformats.org/drawingml/2006/table">
            <a:tbl>
              <a:tblPr>
                <a:noFill/>
                <a:tableStyleId>{57E42FDF-3BD0-49E5-82E5-553B4C38F3D9}</a:tableStyleId>
              </a:tblPr>
              <a:tblGrid>
                <a:gridCol w="2205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15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Метод сжатия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К1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К2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К3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К4</a:t>
                      </a:r>
                      <a:endParaRPr sz="2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RGBA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аддитивный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CMYK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субтрактивный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b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HSB</a:t>
                      </a:r>
                      <a:endParaRPr lang="ru-RU" sz="2100" b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перцепционный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2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50" marR="67350" marT="84650" marB="846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1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</a:p>
                  </a:txBody>
                  <a:tcPr marL="67350" marR="67350" marT="84650" marB="846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Google Shape;83;p16">
            <a:extLst>
              <a:ext uri="{FF2B5EF4-FFF2-40B4-BE49-F238E27FC236}">
                <a16:creationId xmlns:a16="http://schemas.microsoft.com/office/drawing/2014/main" id="{5C417DA4-CA3A-934F-EE6F-8361B1235F00}"/>
              </a:ext>
            </a:extLst>
          </p:cNvPr>
          <p:cNvSpPr txBox="1"/>
          <p:nvPr/>
        </p:nvSpPr>
        <p:spPr>
          <a:xfrm>
            <a:off x="710267" y="471103"/>
            <a:ext cx="936734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цветовой модели</a:t>
            </a:r>
          </a:p>
        </p:txBody>
      </p:sp>
      <p:sp>
        <p:nvSpPr>
          <p:cNvPr id="3" name="Google Shape;96;p17">
            <a:extLst>
              <a:ext uri="{FF2B5EF4-FFF2-40B4-BE49-F238E27FC236}">
                <a16:creationId xmlns:a16="http://schemas.microsoft.com/office/drawing/2014/main" id="{3C3B9EBD-1679-9D0A-A334-F73EA022C59D}"/>
              </a:ext>
            </a:extLst>
          </p:cNvPr>
          <p:cNvSpPr txBox="1"/>
          <p:nvPr/>
        </p:nvSpPr>
        <p:spPr>
          <a:xfrm>
            <a:off x="409951" y="1667174"/>
            <a:ext cx="9667663" cy="150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t" anchorCtr="0">
            <a:spAutoFit/>
          </a:bodyPr>
          <a:lstStyle/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К1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класс метода по принципу действия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— 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количество байт для кодирования одного пикселя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К3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наличие поддержки альфа-канала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69900" indent="-342900">
              <a:buSzPts val="2000"/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К4 </a:t>
            </a: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—</a:t>
            </a:r>
            <a:r>
              <a:rPr lang="ru-RU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отсутствие</a:t>
            </a:r>
            <a:r>
              <a:rPr lang="ru-RU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отдельного канала для яркости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1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86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сжатия изображений на основе алгоритма Хаффмана (часть 1)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17E9D0-6EDE-1BC4-8B01-7C85F8DD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21" y="2240280"/>
            <a:ext cx="10002160" cy="4361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5" name="Google Shape;83;p16">
            <a:extLst>
              <a:ext uri="{FF2B5EF4-FFF2-40B4-BE49-F238E27FC236}">
                <a16:creationId xmlns:a16="http://schemas.microsoft.com/office/drawing/2014/main" id="{AE271427-7FBA-C80A-0089-075E384CB7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сжатия изображений на основе алгоритма Хаффмана (часть 2)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8B9B8C-13D5-872D-DE89-277F6E1E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5" y="2546386"/>
            <a:ext cx="10094643" cy="38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6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6EA602-B993-DADB-C7D6-5609655B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2" y="1493520"/>
            <a:ext cx="10149365" cy="5761736"/>
          </a:xfrm>
          <a:prstGeom prst="rect">
            <a:avLst/>
          </a:prstGeom>
        </p:spPr>
      </p:pic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Первичное сжатие с использованием метода </a:t>
            </a:r>
            <a:r>
              <a:rPr lang="en-US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LZW</a:t>
            </a:r>
            <a:endParaRPr lang="ru-RU" sz="3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088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309664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Построение дерева Хаффмана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AC3958-74CC-226B-EA71-DD62B415B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14" y="1274266"/>
            <a:ext cx="6623590" cy="60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-764436" y="1680470"/>
            <a:ext cx="196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53250" rIns="106500" bIns="53250" anchor="t" anchorCtr="0">
            <a:sp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2000" cy="578700"/>
          </a:xfrm>
          <a:prstGeom prst="rect">
            <a:avLst/>
          </a:prstGeom>
        </p:spPr>
        <p:txBody>
          <a:bodyPr spcFirstLastPara="1" wrap="square" lIns="117425" tIns="117425" rIns="117425" bIns="117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" name="Google Shape;83;p16">
            <a:extLst>
              <a:ext uri="{FF2B5EF4-FFF2-40B4-BE49-F238E27FC236}">
                <a16:creationId xmlns:a16="http://schemas.microsoft.com/office/drawing/2014/main" id="{BDCD2BA2-F483-EDD3-BD4C-1581B445247B}"/>
              </a:ext>
            </a:extLst>
          </p:cNvPr>
          <p:cNvSpPr txBox="1"/>
          <p:nvPr/>
        </p:nvSpPr>
        <p:spPr>
          <a:xfrm>
            <a:off x="239108" y="496885"/>
            <a:ext cx="10211178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25" tIns="93875" rIns="104825" bIns="52425" anchor="t" anchorCtr="0">
            <a:noAutofit/>
          </a:bodyPr>
          <a:lstStyle/>
          <a:p>
            <a:pPr algn="ctr">
              <a:lnSpc>
                <a:spcPct val="93000"/>
              </a:lnSpc>
              <a:buClr>
                <a:schemeClr val="lt1"/>
              </a:buClr>
              <a:buSzPts val="2300"/>
            </a:pPr>
            <a:r>
              <a:rPr lang="ru-RU" sz="3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Выполнение повторного сжатия изображения методом Хаффмана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0308A9-7EA2-74C1-0569-F30A5002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79" y="1824342"/>
            <a:ext cx="6937105" cy="54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501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8558</TotalTime>
  <Words>635</Words>
  <Application>Microsoft Macintosh PowerPoint</Application>
  <PresentationFormat>Произвольный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Московский государственный технический университет имени Н.Э. Баумана (национальный исследовательский университет)</dc:title>
  <cp:lastModifiedBy>Kirill Kovalets</cp:lastModifiedBy>
  <cp:revision>80</cp:revision>
  <dcterms:modified xsi:type="dcterms:W3CDTF">2025-06-15T17:50:58Z</dcterms:modified>
</cp:coreProperties>
</file>